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aleway"/>
      <p:regular r:id="rId26"/>
      <p:bold r:id="rId27"/>
      <p:italic r:id="rId28"/>
      <p:boldItalic r:id="rId29"/>
    </p:embeddedFont>
    <p:embeddedFont>
      <p:font typeface="La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regular.fntdata"/><Relationship Id="rId25" Type="http://schemas.openxmlformats.org/officeDocument/2006/relationships/slide" Target="slides/slide20.xml"/><Relationship Id="rId28" Type="http://schemas.openxmlformats.org/officeDocument/2006/relationships/font" Target="fonts/Raleway-italic.fntdata"/><Relationship Id="rId27" Type="http://schemas.openxmlformats.org/officeDocument/2006/relationships/font" Target="fonts/Raleway-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6.xml"/><Relationship Id="rId33" Type="http://schemas.openxmlformats.org/officeDocument/2006/relationships/font" Target="fonts/Lato-boldItalic.fntdata"/><Relationship Id="rId10" Type="http://schemas.openxmlformats.org/officeDocument/2006/relationships/slide" Target="slides/slide5.xml"/><Relationship Id="rId32"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231fbe6af0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231fbe6af0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d9c67055b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d9c67055b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51622d55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51622d55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51622d55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51622d55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23272f5b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23272f5b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23272f5b2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23272f5b2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23272f5b2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23272f5b2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23272f5b20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23272f5b20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23272f5b2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23272f5b2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23272f5b20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23272f5b20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d9c67055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d9c67055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d9c67055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d9c67055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231fbe6a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231fbe6a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231fbe6af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231fbe6af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231fbe6af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231fbe6af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231fbe6af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231fbe6af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231fbe6af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231fbe6af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hyperlink" Target="https://www.jstor.org/stable/10.1525/mp.2010.27.3.223"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5" Type="http://schemas.openxmlformats.org/officeDocument/2006/relationships/slide" Target="/ppt/slides/slide9.xml"/><Relationship Id="rId6" Type="http://schemas.openxmlformats.org/officeDocument/2006/relationships/slide" Target="/ppt/slides/slide11.xml"/><Relationship Id="rId7" Type="http://schemas.openxmlformats.org/officeDocument/2006/relationships/slide" Target="/ppt/slides/slide14.xml"/><Relationship Id="rId8" Type="http://schemas.openxmlformats.org/officeDocument/2006/relationships/slide" Target="/ppt/slides/slide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descr="Open Chromebook laptop computer" id="135" name="Google Shape;135;p17"/>
          <p:cNvPicPr preferRelativeResize="0"/>
          <p:nvPr/>
        </p:nvPicPr>
        <p:blipFill rotWithShape="1">
          <a:blip r:embed="rId3">
            <a:alphaModFix/>
          </a:blip>
          <a:srcRect b="0" l="0" r="3344" t="0"/>
          <a:stretch/>
        </p:blipFill>
        <p:spPr>
          <a:xfrm>
            <a:off x="5032500" y="474650"/>
            <a:ext cx="4111501" cy="2557651"/>
          </a:xfrm>
          <a:prstGeom prst="rect">
            <a:avLst/>
          </a:prstGeom>
          <a:noFill/>
          <a:ln>
            <a:noFill/>
          </a:ln>
        </p:spPr>
      </p:pic>
      <p:pic>
        <p:nvPicPr>
          <p:cNvPr descr="Portrait-oriented black smaptphone" id="136" name="Google Shape;136;p17"/>
          <p:cNvPicPr preferRelativeResize="0"/>
          <p:nvPr/>
        </p:nvPicPr>
        <p:blipFill rotWithShape="1">
          <a:blip r:embed="rId4">
            <a:alphaModFix/>
          </a:blip>
          <a:srcRect b="0" l="0" r="19980" t="0"/>
          <a:stretch/>
        </p:blipFill>
        <p:spPr>
          <a:xfrm>
            <a:off x="8220926" y="2877900"/>
            <a:ext cx="923075" cy="2265601"/>
          </a:xfrm>
          <a:prstGeom prst="rect">
            <a:avLst/>
          </a:prstGeom>
          <a:noFill/>
          <a:ln>
            <a:noFill/>
          </a:ln>
          <a:effectLst>
            <a:reflection blurRad="0" dir="0" dist="0" endA="0" endPos="4000" fadeDir="5400012" kx="0" rotWithShape="0" algn="bl" stA="20000" stPos="0" sy="-100000" ky="0"/>
          </a:effectLst>
        </p:spPr>
      </p:pic>
      <p:sp>
        <p:nvSpPr>
          <p:cNvPr id="137" name="Google Shape;137;p17"/>
          <p:cNvSpPr txBox="1"/>
          <p:nvPr>
            <p:ph type="ctrTitle"/>
          </p:nvPr>
        </p:nvSpPr>
        <p:spPr>
          <a:xfrm>
            <a:off x="508800" y="1322450"/>
            <a:ext cx="40086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a:t>
            </a:r>
            <a:endParaRPr/>
          </a:p>
          <a:p>
            <a:pPr indent="0" lvl="0" marL="0" rtl="0" algn="l">
              <a:spcBef>
                <a:spcPts val="0"/>
              </a:spcBef>
              <a:spcAft>
                <a:spcPts val="0"/>
              </a:spcAft>
              <a:buNone/>
            </a:pPr>
            <a:r>
              <a:rPr lang="en"/>
              <a:t>Idiosingcrasies</a:t>
            </a:r>
            <a:endParaRPr/>
          </a:p>
        </p:txBody>
      </p:sp>
      <p:sp>
        <p:nvSpPr>
          <p:cNvPr id="138" name="Google Shape;138;p17"/>
          <p:cNvSpPr txBox="1"/>
          <p:nvPr>
            <p:ph idx="1" type="subTitle"/>
          </p:nvPr>
        </p:nvSpPr>
        <p:spPr>
          <a:xfrm>
            <a:off x="729600" y="2921750"/>
            <a:ext cx="4008600" cy="8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Progress Report and Direction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Music Mind and Technology - S23.CS9.434</a:t>
            </a:r>
            <a:endParaRPr/>
          </a:p>
        </p:txBody>
      </p:sp>
      <p:sp>
        <p:nvSpPr>
          <p:cNvPr id="139" name="Google Shape;139;p17"/>
          <p:cNvSpPr txBox="1"/>
          <p:nvPr/>
        </p:nvSpPr>
        <p:spPr>
          <a:xfrm>
            <a:off x="1537375" y="3919825"/>
            <a:ext cx="36342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Vivek Mathur</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Siddik Ayyappa</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Shri Vidhatri</a:t>
            </a:r>
            <a:endParaRPr>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6"/>
          <p:cNvSpPr txBox="1"/>
          <p:nvPr>
            <p:ph type="title"/>
          </p:nvPr>
        </p:nvSpPr>
        <p:spPr>
          <a:xfrm>
            <a:off x="824250" y="12958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 hypothesis of the project</a:t>
            </a:r>
            <a:endParaRPr/>
          </a:p>
        </p:txBody>
      </p:sp>
      <p:sp>
        <p:nvSpPr>
          <p:cNvPr id="193" name="Google Shape;193;p26"/>
          <p:cNvSpPr txBox="1"/>
          <p:nvPr>
            <p:ph idx="1" type="body"/>
          </p:nvPr>
        </p:nvSpPr>
        <p:spPr>
          <a:xfrm>
            <a:off x="727650" y="2120800"/>
            <a:ext cx="7688700" cy="2801100"/>
          </a:xfrm>
          <a:prstGeom prst="rect">
            <a:avLst/>
          </a:prstGeom>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SzPts val="1700"/>
              <a:buAutoNum type="arabicPeriod"/>
            </a:pPr>
            <a:r>
              <a:rPr lang="en" sz="1500"/>
              <a:t>Research shows that the brains of musicians have stronger structural and functional connections compared to those of non-musicians. Similar studies have been conducted which conclude that the perception of music varies among from musicians to non-musicians. </a:t>
            </a:r>
            <a:endParaRPr sz="1500"/>
          </a:p>
          <a:p>
            <a:pPr indent="-323850" lvl="0" marL="457200" rtl="0" algn="l">
              <a:lnSpc>
                <a:spcPct val="150000"/>
              </a:lnSpc>
              <a:spcBef>
                <a:spcPts val="0"/>
              </a:spcBef>
              <a:spcAft>
                <a:spcPts val="0"/>
              </a:spcAft>
              <a:buSzPts val="1500"/>
              <a:buAutoNum type="arabicPeriod"/>
            </a:pPr>
            <a:r>
              <a:rPr lang="en" sz="1500"/>
              <a:t>Thus, this project aims to study the difference between the perception of timbre between musicians and non musicians, with the hypothesis that timbre perception among musicians will be more consistent as compared to nonmusicians.</a:t>
            </a:r>
            <a:endParaRPr sz="1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7" name="Shape 197"/>
        <p:cNvGrpSpPr/>
        <p:nvPr/>
      </p:nvGrpSpPr>
      <p:grpSpPr>
        <a:xfrm>
          <a:off x="0" y="0"/>
          <a:ext cx="0" cy="0"/>
          <a:chOff x="0" y="0"/>
          <a:chExt cx="0" cy="0"/>
        </a:xfrm>
      </p:grpSpPr>
      <p:sp>
        <p:nvSpPr>
          <p:cNvPr id="198" name="Google Shape;198;p2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Strategy</a:t>
            </a:r>
            <a:r>
              <a:rPr lang="en"/>
              <a:t> to do project - 1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Excerpt Selection </a:t>
            </a:r>
            <a:r>
              <a:rPr lang="en"/>
              <a:t>Strategies</a:t>
            </a:r>
            <a:endParaRPr/>
          </a:p>
        </p:txBody>
      </p:sp>
      <p:sp>
        <p:nvSpPr>
          <p:cNvPr id="199" name="Google Shape;199;p27"/>
          <p:cNvSpPr txBox="1"/>
          <p:nvPr/>
        </p:nvSpPr>
        <p:spPr>
          <a:xfrm>
            <a:off x="729450" y="3261575"/>
            <a:ext cx="261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Raleway"/>
                <a:ea typeface="Raleway"/>
                <a:cs typeface="Raleway"/>
                <a:sym typeface="Raleway"/>
              </a:rPr>
              <a:t>Vivek Mathur</a:t>
            </a:r>
            <a:endParaRPr b="1">
              <a:solidFill>
                <a:schemeClr val="lt1"/>
              </a:solidFill>
              <a:latin typeface="Raleway"/>
              <a:ea typeface="Raleway"/>
              <a:cs typeface="Raleway"/>
              <a:sym typeface="Ralewa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description</a:t>
            </a:r>
            <a:endParaRPr/>
          </a:p>
        </p:txBody>
      </p:sp>
      <p:sp>
        <p:nvSpPr>
          <p:cNvPr id="205" name="Google Shape;205;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AutoNum type="arabicPeriod"/>
            </a:pPr>
            <a:r>
              <a:rPr lang="en" sz="1500"/>
              <a:t>Use Pre- provided </a:t>
            </a:r>
            <a:r>
              <a:rPr lang="en" sz="1500"/>
              <a:t>excerpts of Indian Music; taken from a research paper’s Supplementary Informations for preliminary testing and priming of subject.</a:t>
            </a:r>
            <a:endParaRPr sz="1500"/>
          </a:p>
          <a:p>
            <a:pPr indent="-323850" lvl="0" marL="457200" rtl="0" algn="l">
              <a:lnSpc>
                <a:spcPct val="150000"/>
              </a:lnSpc>
              <a:spcBef>
                <a:spcPts val="0"/>
              </a:spcBef>
              <a:spcAft>
                <a:spcPts val="0"/>
              </a:spcAft>
              <a:buSzPts val="1500"/>
              <a:buAutoNum type="arabicPeriod"/>
            </a:pPr>
            <a:r>
              <a:rPr lang="en" sz="1500"/>
              <a:t>Run Through Songs of interest in Matlab; make temporal graphs; Identify Interesting parts in songs, Identify other markers in the music, and take these interesting excerpts to the survey respondent.</a:t>
            </a:r>
            <a:endParaRPr sz="15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Do this at all?</a:t>
            </a:r>
            <a:endParaRPr/>
          </a:p>
        </p:txBody>
      </p:sp>
      <p:sp>
        <p:nvSpPr>
          <p:cNvPr id="211" name="Google Shape;211;p29"/>
          <p:cNvSpPr txBox="1"/>
          <p:nvPr>
            <p:ph idx="1" type="body"/>
          </p:nvPr>
        </p:nvSpPr>
        <p:spPr>
          <a:xfrm>
            <a:off x="727650" y="2088125"/>
            <a:ext cx="7688700" cy="22611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The initial few questions on the survey will allow us to have a </a:t>
            </a:r>
            <a:r>
              <a:rPr b="1" lang="en" sz="1500" u="sng"/>
              <a:t>sanity check</a:t>
            </a:r>
            <a:r>
              <a:rPr lang="en" sz="1500"/>
              <a:t> as to whether the general trend of non </a:t>
            </a:r>
            <a:r>
              <a:rPr lang="en" sz="1500"/>
              <a:t>separate</a:t>
            </a:r>
            <a:r>
              <a:rPr lang="en" sz="1500"/>
              <a:t> respondents is matching with that which is expected from prior research findings</a:t>
            </a:r>
            <a:endParaRPr sz="1500"/>
          </a:p>
          <a:p>
            <a:pPr indent="-323850" lvl="0" marL="457200" rtl="0" algn="l">
              <a:spcBef>
                <a:spcPts val="0"/>
              </a:spcBef>
              <a:spcAft>
                <a:spcPts val="0"/>
              </a:spcAft>
              <a:buSzPts val="1500"/>
              <a:buChar char="-"/>
            </a:pPr>
            <a:r>
              <a:rPr lang="en" sz="1500"/>
              <a:t>The further questions will allow us to drill down further and assess deeply the way the subjects assess both western and indian song excerpts. </a:t>
            </a:r>
            <a:endParaRPr sz="1500"/>
          </a:p>
          <a:p>
            <a:pPr indent="-323850" lvl="0" marL="457200" rtl="0" algn="l">
              <a:spcBef>
                <a:spcPts val="0"/>
              </a:spcBef>
              <a:spcAft>
                <a:spcPts val="0"/>
              </a:spcAft>
              <a:buSzPts val="1500"/>
              <a:buChar char="-"/>
            </a:pPr>
            <a:r>
              <a:rPr lang="en" sz="1500"/>
              <a:t>I </a:t>
            </a:r>
            <a:r>
              <a:rPr b="1" lang="en" sz="1500" u="sng"/>
              <a:t>hypothesize </a:t>
            </a:r>
            <a:r>
              <a:rPr lang="en" sz="1500"/>
              <a:t>and expect a positive </a:t>
            </a:r>
            <a:r>
              <a:rPr lang="en" sz="1500"/>
              <a:t>correlation</a:t>
            </a:r>
            <a:r>
              <a:rPr lang="en" sz="1500"/>
              <a:t> between the subject’s perceptions and the MirToolBox detections for western music and a negative c</a:t>
            </a:r>
            <a:r>
              <a:rPr lang="en" sz="1500"/>
              <a:t>orrelation between the subject’s perceptions and the MirToolBox detections for Indian music Stimuli.</a:t>
            </a:r>
            <a:endParaRPr sz="15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Mechanism of Data Collection</a:t>
            </a:r>
            <a:endParaRPr/>
          </a:p>
        </p:txBody>
      </p:sp>
      <p:sp>
        <p:nvSpPr>
          <p:cNvPr id="217" name="Google Shape;217;p30"/>
          <p:cNvSpPr txBox="1"/>
          <p:nvPr/>
        </p:nvSpPr>
        <p:spPr>
          <a:xfrm>
            <a:off x="729450" y="2203425"/>
            <a:ext cx="169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Raleway"/>
                <a:ea typeface="Raleway"/>
                <a:cs typeface="Raleway"/>
                <a:sym typeface="Raleway"/>
              </a:rPr>
              <a:t>Siddik Ayyappa</a:t>
            </a:r>
            <a:endParaRPr b="1">
              <a:solidFill>
                <a:schemeClr val="lt1"/>
              </a:solidFill>
              <a:latin typeface="Raleway"/>
              <a:ea typeface="Raleway"/>
              <a:cs typeface="Raleway"/>
              <a:sym typeface="Ralewa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Mechanism</a:t>
            </a:r>
            <a:endParaRPr/>
          </a:p>
        </p:txBody>
      </p:sp>
      <p:sp>
        <p:nvSpPr>
          <p:cNvPr id="223" name="Google Shape;223;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It has been decided that google forms shall be used to collect data from users, regarding the songs. </a:t>
            </a:r>
            <a:endParaRPr sz="1500"/>
          </a:p>
          <a:p>
            <a:pPr indent="-323850" lvl="0" marL="457200" rtl="0" algn="l">
              <a:spcBef>
                <a:spcPts val="0"/>
              </a:spcBef>
              <a:spcAft>
                <a:spcPts val="0"/>
              </a:spcAft>
              <a:buSzPts val="1500"/>
              <a:buChar char="❏"/>
            </a:pPr>
            <a:r>
              <a:rPr lang="en" sz="1500"/>
              <a:t>The google form asks all the required questions and collect the answers. </a:t>
            </a:r>
            <a:endParaRPr sz="1500"/>
          </a:p>
          <a:p>
            <a:pPr indent="-323850" lvl="0" marL="457200" rtl="0" algn="l">
              <a:spcBef>
                <a:spcPts val="0"/>
              </a:spcBef>
              <a:spcAft>
                <a:spcPts val="0"/>
              </a:spcAft>
              <a:buSzPts val="1500"/>
              <a:buChar char="❏"/>
            </a:pPr>
            <a:r>
              <a:rPr lang="en" sz="1500"/>
              <a:t>The user shall have access to the audio excerpt signal in the form of a YouTube Embed. The user will be able to listen to the audio signal multiple times, pause it, loop it, slow it down or speed it up. </a:t>
            </a:r>
            <a:endParaRPr sz="1500"/>
          </a:p>
          <a:p>
            <a:pPr indent="-323850" lvl="0" marL="457200" rtl="0" algn="l">
              <a:spcBef>
                <a:spcPts val="0"/>
              </a:spcBef>
              <a:spcAft>
                <a:spcPts val="0"/>
              </a:spcAft>
              <a:buSzPts val="1500"/>
              <a:buChar char="❏"/>
            </a:pPr>
            <a:r>
              <a:rPr lang="en" sz="1500"/>
              <a:t>The user shall be asked to answer 5 questions regarding each audio excerpt. </a:t>
            </a:r>
            <a:endParaRPr sz="1500"/>
          </a:p>
          <a:p>
            <a:pPr indent="-323850" lvl="0" marL="457200" rtl="0" algn="l">
              <a:spcBef>
                <a:spcPts val="0"/>
              </a:spcBef>
              <a:spcAft>
                <a:spcPts val="0"/>
              </a:spcAft>
              <a:buSzPts val="1500"/>
              <a:buChar char="❏"/>
            </a:pPr>
            <a:r>
              <a:rPr lang="en" sz="1500"/>
              <a:t>All the data shall be collected into an excel sheet and can be extracted into a csv file</a:t>
            </a:r>
            <a:r>
              <a:rPr lang="en" sz="1500"/>
              <a:t>. </a:t>
            </a:r>
            <a:endParaRPr sz="1500"/>
          </a:p>
          <a:p>
            <a:pPr indent="-323850" lvl="0" marL="457200" rtl="0" algn="l">
              <a:spcBef>
                <a:spcPts val="0"/>
              </a:spcBef>
              <a:spcAft>
                <a:spcPts val="0"/>
              </a:spcAft>
              <a:buSzPts val="1500"/>
              <a:buChar char="❏"/>
            </a:pPr>
            <a:r>
              <a:rPr lang="en" sz="1500"/>
              <a:t>Anyone who has experience with music (Instruments or Vocals) are considered as musicians in the survey.</a:t>
            </a:r>
            <a:endParaRPr sz="1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2"/>
          <p:cNvSpPr txBox="1"/>
          <p:nvPr>
            <p:ph type="title"/>
          </p:nvPr>
        </p:nvSpPr>
        <p:spPr>
          <a:xfrm>
            <a:off x="727650" y="4980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of the Form</a:t>
            </a:r>
            <a:endParaRPr/>
          </a:p>
        </p:txBody>
      </p:sp>
      <p:pic>
        <p:nvPicPr>
          <p:cNvPr id="229" name="Google Shape;229;p32"/>
          <p:cNvPicPr preferRelativeResize="0"/>
          <p:nvPr/>
        </p:nvPicPr>
        <p:blipFill>
          <a:blip r:embed="rId3">
            <a:alphaModFix/>
          </a:blip>
          <a:stretch>
            <a:fillRect/>
          </a:stretch>
        </p:blipFill>
        <p:spPr>
          <a:xfrm>
            <a:off x="255950" y="1619850"/>
            <a:ext cx="3794399" cy="3257967"/>
          </a:xfrm>
          <a:prstGeom prst="rect">
            <a:avLst/>
          </a:prstGeom>
          <a:noFill/>
          <a:ln>
            <a:noFill/>
          </a:ln>
        </p:spPr>
      </p:pic>
      <p:pic>
        <p:nvPicPr>
          <p:cNvPr id="230" name="Google Shape;230;p32"/>
          <p:cNvPicPr preferRelativeResize="0"/>
          <p:nvPr/>
        </p:nvPicPr>
        <p:blipFill>
          <a:blip r:embed="rId4">
            <a:alphaModFix/>
          </a:blip>
          <a:stretch>
            <a:fillRect/>
          </a:stretch>
        </p:blipFill>
        <p:spPr>
          <a:xfrm>
            <a:off x="4050351" y="1785138"/>
            <a:ext cx="4845424" cy="247379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33"/>
          <p:cNvPicPr preferRelativeResize="0"/>
          <p:nvPr/>
        </p:nvPicPr>
        <p:blipFill>
          <a:blip r:embed="rId3">
            <a:alphaModFix/>
          </a:blip>
          <a:stretch>
            <a:fillRect/>
          </a:stretch>
        </p:blipFill>
        <p:spPr>
          <a:xfrm>
            <a:off x="2737075" y="152400"/>
            <a:ext cx="3341591" cy="4838702"/>
          </a:xfrm>
          <a:prstGeom prst="rect">
            <a:avLst/>
          </a:prstGeom>
          <a:noFill/>
          <a:ln>
            <a:noFill/>
          </a:ln>
        </p:spPr>
      </p:pic>
      <p:sp>
        <p:nvSpPr>
          <p:cNvPr id="236" name="Google Shape;236;p33"/>
          <p:cNvSpPr txBox="1"/>
          <p:nvPr/>
        </p:nvSpPr>
        <p:spPr>
          <a:xfrm>
            <a:off x="439375" y="2263950"/>
            <a:ext cx="218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aleway"/>
                <a:ea typeface="Raleway"/>
                <a:cs typeface="Raleway"/>
                <a:sym typeface="Raleway"/>
              </a:rPr>
              <a:t>The Questions which follow the embed</a:t>
            </a:r>
            <a:endParaRPr b="1">
              <a:latin typeface="Raleway"/>
              <a:ea typeface="Raleway"/>
              <a:cs typeface="Raleway"/>
              <a:sym typeface="Ralew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Post Data Collection Strategy</a:t>
            </a:r>
            <a:endParaRPr/>
          </a:p>
        </p:txBody>
      </p:sp>
      <p:sp>
        <p:nvSpPr>
          <p:cNvPr id="242" name="Google Shape;242;p34"/>
          <p:cNvSpPr txBox="1"/>
          <p:nvPr/>
        </p:nvSpPr>
        <p:spPr>
          <a:xfrm>
            <a:off x="729450" y="2203425"/>
            <a:ext cx="169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Raleway"/>
                <a:ea typeface="Raleway"/>
                <a:cs typeface="Raleway"/>
                <a:sym typeface="Raleway"/>
              </a:rPr>
              <a:t>Siddik Ayyappa</a:t>
            </a:r>
            <a:endParaRPr b="1">
              <a:solidFill>
                <a:schemeClr val="lt1"/>
              </a:solidFill>
              <a:latin typeface="Raleway"/>
              <a:ea typeface="Raleway"/>
              <a:cs typeface="Raleway"/>
              <a:sym typeface="Ralew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5"/>
          <p:cNvSpPr txBox="1"/>
          <p:nvPr>
            <p:ph type="title"/>
          </p:nvPr>
        </p:nvSpPr>
        <p:spPr>
          <a:xfrm>
            <a:off x="729450" y="12220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Post Data Collection Strategy</a:t>
            </a:r>
            <a:endParaRPr/>
          </a:p>
        </p:txBody>
      </p:sp>
      <p:sp>
        <p:nvSpPr>
          <p:cNvPr id="248" name="Google Shape;248;p35"/>
          <p:cNvSpPr txBox="1"/>
          <p:nvPr>
            <p:ph idx="1" type="body"/>
          </p:nvPr>
        </p:nvSpPr>
        <p:spPr>
          <a:xfrm>
            <a:off x="729450" y="2042650"/>
            <a:ext cx="7688700" cy="22611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We shall be performing the same analysis from research paper, [</a:t>
            </a:r>
            <a:r>
              <a:rPr lang="en" sz="1500" u="sng">
                <a:solidFill>
                  <a:schemeClr val="hlink"/>
                </a:solidFill>
                <a:hlinkClick r:id="rId3"/>
              </a:rPr>
              <a:t>source</a:t>
            </a:r>
            <a:r>
              <a:rPr lang="en" sz="1500"/>
              <a:t>] on 2 different sets and 5 perceptual scales. </a:t>
            </a:r>
            <a:endParaRPr sz="1500"/>
          </a:p>
          <a:p>
            <a:pPr indent="-323850" lvl="0" marL="457200" rtl="0" algn="l">
              <a:spcBef>
                <a:spcPts val="0"/>
              </a:spcBef>
              <a:spcAft>
                <a:spcPts val="0"/>
              </a:spcAft>
              <a:buSzPts val="1500"/>
              <a:buChar char="❏"/>
            </a:pPr>
            <a:r>
              <a:rPr lang="en" sz="1500"/>
              <a:t>The </a:t>
            </a:r>
            <a:r>
              <a:rPr lang="en" sz="1500"/>
              <a:t>first set we will be performing the analysis on, is the set of subjects with musical experience. The other one is the set of subjects with no musical experience. </a:t>
            </a:r>
            <a:endParaRPr sz="1500"/>
          </a:p>
          <a:p>
            <a:pPr indent="-323850" lvl="0" marL="457200" rtl="0" algn="l">
              <a:spcBef>
                <a:spcPts val="0"/>
              </a:spcBef>
              <a:spcAft>
                <a:spcPts val="0"/>
              </a:spcAft>
              <a:buSzPts val="1500"/>
              <a:buChar char="❏"/>
            </a:pPr>
            <a:r>
              <a:rPr lang="en" sz="1500"/>
              <a:t>We shall perform feature extraction on the audio signals users listen to.</a:t>
            </a:r>
            <a:endParaRPr sz="1500"/>
          </a:p>
          <a:p>
            <a:pPr indent="-323850" lvl="0" marL="457200" rtl="0" algn="l">
              <a:spcBef>
                <a:spcPts val="0"/>
              </a:spcBef>
              <a:spcAft>
                <a:spcPts val="0"/>
              </a:spcAft>
              <a:buSzPts val="1500"/>
              <a:buChar char="❏"/>
            </a:pPr>
            <a:r>
              <a:rPr lang="en" sz="1500"/>
              <a:t>Then we shall perform Correlations between the timbre values and acoustic features for the data obtained for both sets of people. </a:t>
            </a:r>
            <a:endParaRPr sz="1500"/>
          </a:p>
          <a:p>
            <a:pPr indent="-323850" lvl="0" marL="457200" rtl="0" algn="l">
              <a:spcBef>
                <a:spcPts val="0"/>
              </a:spcBef>
              <a:spcAft>
                <a:spcPts val="0"/>
              </a:spcAft>
              <a:buSzPts val="1500"/>
              <a:buChar char="❏"/>
            </a:pPr>
            <a:r>
              <a:rPr lang="en" sz="1500"/>
              <a:t>Our team hypothesizes that the best acoustic cues which describe polyphonic timbre for set of people with musical experience and the other set shall be different, which would imply that musicians and non-musicians perceive polyphonic timbre in a different manner. </a:t>
            </a:r>
            <a:endParaRPr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43" name="Shape 143"/>
        <p:cNvGrpSpPr/>
        <p:nvPr/>
      </p:nvGrpSpPr>
      <p:grpSpPr>
        <a:xfrm>
          <a:off x="0" y="0"/>
          <a:ext cx="0" cy="0"/>
          <a:chOff x="0" y="0"/>
          <a:chExt cx="0" cy="0"/>
        </a:xfrm>
      </p:grpSpPr>
      <p:sp>
        <p:nvSpPr>
          <p:cNvPr id="144" name="Google Shape;144;p18"/>
          <p:cNvSpPr txBox="1"/>
          <p:nvPr>
            <p:ph type="title"/>
          </p:nvPr>
        </p:nvSpPr>
        <p:spPr>
          <a:xfrm>
            <a:off x="729450" y="1322450"/>
            <a:ext cx="28599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Outline</a:t>
            </a:r>
            <a:endParaRPr sz="4000"/>
          </a:p>
        </p:txBody>
      </p:sp>
      <p:sp>
        <p:nvSpPr>
          <p:cNvPr id="145" name="Google Shape;145;p18"/>
          <p:cNvSpPr txBox="1"/>
          <p:nvPr>
            <p:ph idx="4294967295" type="subTitle"/>
          </p:nvPr>
        </p:nvSpPr>
        <p:spPr>
          <a:xfrm>
            <a:off x="4572000" y="1014127"/>
            <a:ext cx="4080000" cy="3252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u="sng">
                <a:solidFill>
                  <a:schemeClr val="hlink"/>
                </a:solidFill>
                <a:hlinkClick action="ppaction://hlinksldjump" r:id="rId3"/>
              </a:rPr>
              <a:t>The Literature Review Recap</a:t>
            </a:r>
            <a:endParaRPr sz="2000">
              <a:solidFill>
                <a:srgbClr val="FFFFFF"/>
              </a:solidFill>
            </a:endParaRPr>
          </a:p>
          <a:p>
            <a:pPr indent="-355600" lvl="0" marL="457200" rtl="0" algn="l">
              <a:lnSpc>
                <a:spcPct val="115000"/>
              </a:lnSpc>
              <a:spcBef>
                <a:spcPts val="1600"/>
              </a:spcBef>
              <a:spcAft>
                <a:spcPts val="0"/>
              </a:spcAft>
              <a:buSzPts val="2000"/>
              <a:buChar char="●"/>
            </a:pPr>
            <a:r>
              <a:rPr lang="en" sz="2000" u="sng">
                <a:solidFill>
                  <a:schemeClr val="hlink"/>
                </a:solidFill>
                <a:hlinkClick action="ppaction://hlinksldjump" r:id="rId4"/>
              </a:rPr>
              <a:t>Previous work</a:t>
            </a:r>
            <a:endParaRPr sz="2000">
              <a:solidFill>
                <a:srgbClr val="FFFFFF"/>
              </a:solidFill>
            </a:endParaRPr>
          </a:p>
          <a:p>
            <a:pPr indent="-355600" lvl="0" marL="457200" rtl="0" algn="l">
              <a:lnSpc>
                <a:spcPct val="115000"/>
              </a:lnSpc>
              <a:spcBef>
                <a:spcPts val="0"/>
              </a:spcBef>
              <a:spcAft>
                <a:spcPts val="0"/>
              </a:spcAft>
              <a:buSzPts val="2000"/>
              <a:buChar char="●"/>
            </a:pPr>
            <a:r>
              <a:rPr lang="en" sz="2000" u="sng">
                <a:solidFill>
                  <a:schemeClr val="hlink"/>
                </a:solidFill>
                <a:hlinkClick action="ppaction://hlinksldjump" r:id="rId5"/>
              </a:rPr>
              <a:t>Research gap</a:t>
            </a:r>
            <a:endParaRPr sz="2000">
              <a:solidFill>
                <a:srgbClr val="FFFFFF"/>
              </a:solidFill>
            </a:endParaRPr>
          </a:p>
          <a:p>
            <a:pPr indent="0" lvl="0" marL="0" rtl="0" algn="l">
              <a:lnSpc>
                <a:spcPct val="115000"/>
              </a:lnSpc>
              <a:spcBef>
                <a:spcPts val="1600"/>
              </a:spcBef>
              <a:spcAft>
                <a:spcPts val="0"/>
              </a:spcAft>
              <a:buNone/>
            </a:pPr>
            <a:r>
              <a:rPr lang="en" sz="2000" u="sng">
                <a:solidFill>
                  <a:schemeClr val="hlink"/>
                </a:solidFill>
                <a:hlinkClick action="ppaction://hlinksldjump" r:id="rId6"/>
              </a:rPr>
              <a:t>Excerpt Selection Strategies</a:t>
            </a:r>
            <a:endParaRPr sz="2000">
              <a:solidFill>
                <a:srgbClr val="FFFFFF"/>
              </a:solidFill>
            </a:endParaRPr>
          </a:p>
          <a:p>
            <a:pPr indent="0" lvl="0" marL="0" rtl="0" algn="l">
              <a:lnSpc>
                <a:spcPct val="115000"/>
              </a:lnSpc>
              <a:spcBef>
                <a:spcPts val="1600"/>
              </a:spcBef>
              <a:spcAft>
                <a:spcPts val="0"/>
              </a:spcAft>
              <a:buNone/>
            </a:pPr>
            <a:r>
              <a:rPr lang="en" sz="2000" u="sng">
                <a:solidFill>
                  <a:schemeClr val="hlink"/>
                </a:solidFill>
                <a:hlinkClick action="ppaction://hlinksldjump" r:id="rId7"/>
              </a:rPr>
              <a:t>Mechanism of Data collection</a:t>
            </a:r>
            <a:endParaRPr sz="2000">
              <a:solidFill>
                <a:srgbClr val="FFFFFF"/>
              </a:solidFill>
            </a:endParaRPr>
          </a:p>
          <a:p>
            <a:pPr indent="0" lvl="0" marL="0" rtl="0" algn="l">
              <a:lnSpc>
                <a:spcPct val="115000"/>
              </a:lnSpc>
              <a:spcBef>
                <a:spcPts val="1600"/>
              </a:spcBef>
              <a:spcAft>
                <a:spcPts val="1600"/>
              </a:spcAft>
              <a:buNone/>
            </a:pPr>
            <a:r>
              <a:rPr lang="en" sz="2000" u="sng">
                <a:solidFill>
                  <a:schemeClr val="hlink"/>
                </a:solidFill>
                <a:hlinkClick action="ppaction://hlinksldjump" r:id="rId8"/>
              </a:rPr>
              <a:t>Post Data Collection Strategy</a:t>
            </a:r>
            <a:endParaRPr sz="2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6"/>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500"/>
              <a:t>Questions?</a:t>
            </a:r>
            <a:endParaRPr sz="4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9" name="Shape 149"/>
        <p:cNvGrpSpPr/>
        <p:nvPr/>
      </p:nvGrpSpPr>
      <p:grpSpPr>
        <a:xfrm>
          <a:off x="0" y="0"/>
          <a:ext cx="0" cy="0"/>
          <a:chOff x="0" y="0"/>
          <a:chExt cx="0" cy="0"/>
        </a:xfrm>
      </p:grpSpPr>
      <p:sp>
        <p:nvSpPr>
          <p:cNvPr id="150" name="Google Shape;150;p1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Literature Review Recap</a:t>
            </a:r>
            <a:endParaRPr/>
          </a:p>
        </p:txBody>
      </p:sp>
      <p:sp>
        <p:nvSpPr>
          <p:cNvPr id="151" name="Google Shape;151;p19"/>
          <p:cNvSpPr txBox="1"/>
          <p:nvPr/>
        </p:nvSpPr>
        <p:spPr>
          <a:xfrm>
            <a:off x="729450" y="2440850"/>
            <a:ext cx="261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Raleway"/>
                <a:ea typeface="Raleway"/>
                <a:cs typeface="Raleway"/>
                <a:sym typeface="Raleway"/>
              </a:rPr>
              <a:t>M.M.Shri Vidhatri</a:t>
            </a:r>
            <a:endParaRPr b="1">
              <a:solidFill>
                <a:schemeClr val="lt1"/>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0"/>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Previous work on Timbre</a:t>
            </a:r>
            <a:endParaRPr sz="3000"/>
          </a:p>
        </p:txBody>
      </p:sp>
      <p:sp>
        <p:nvSpPr>
          <p:cNvPr id="157" name="Google Shape;157;p20"/>
          <p:cNvSpPr txBox="1"/>
          <p:nvPr>
            <p:ph idx="2" type="body"/>
          </p:nvPr>
        </p:nvSpPr>
        <p:spPr>
          <a:xfrm>
            <a:off x="5174225" y="567825"/>
            <a:ext cx="3374400" cy="4305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b="1" lang="en" sz="1600">
                <a:solidFill>
                  <a:schemeClr val="dk1"/>
                </a:solidFill>
              </a:rPr>
              <a:t>Alluri, V., &amp; Toiviainen, P. (2010). </a:t>
            </a:r>
            <a:r>
              <a:rPr b="1" i="1" lang="en" sz="1600">
                <a:solidFill>
                  <a:schemeClr val="dk1"/>
                </a:solidFill>
              </a:rPr>
              <a:t>Exploring perceptual and acoustical correlates of polyphonic timbre</a:t>
            </a:r>
            <a:r>
              <a:rPr b="1" lang="en" sz="1600">
                <a:solidFill>
                  <a:schemeClr val="dk1"/>
                </a:solidFill>
              </a:rPr>
              <a:t>. Music Perception, 27(3), 223-242.</a:t>
            </a:r>
            <a:endParaRPr b="1" sz="1600">
              <a:solidFill>
                <a:schemeClr val="dk1"/>
              </a:solidFill>
            </a:endParaRPr>
          </a:p>
          <a:p>
            <a:pPr indent="0" lvl="0" marL="0" rtl="0" algn="l">
              <a:spcBef>
                <a:spcPts val="1000"/>
              </a:spcBef>
              <a:spcAft>
                <a:spcPts val="0"/>
              </a:spcAft>
              <a:buNone/>
            </a:pPr>
            <a:r>
              <a:t/>
            </a:r>
            <a:endParaRPr b="1" sz="1600">
              <a:solidFill>
                <a:schemeClr val="dk1"/>
              </a:solidFill>
            </a:endParaRPr>
          </a:p>
          <a:p>
            <a:pPr indent="-330200" lvl="0" marL="457200" rtl="0" algn="l">
              <a:spcBef>
                <a:spcPts val="1000"/>
              </a:spcBef>
              <a:spcAft>
                <a:spcPts val="0"/>
              </a:spcAft>
              <a:buClr>
                <a:schemeClr val="dk1"/>
              </a:buClr>
              <a:buSzPts val="1600"/>
              <a:buChar char="●"/>
            </a:pPr>
            <a:r>
              <a:rPr b="1" lang="en" sz="1600">
                <a:solidFill>
                  <a:schemeClr val="dk1"/>
                </a:solidFill>
              </a:rPr>
              <a:t>Pitt, M. A. (1994). </a:t>
            </a:r>
            <a:r>
              <a:rPr b="1" i="1" lang="en" sz="1600">
                <a:solidFill>
                  <a:schemeClr val="dk1"/>
                </a:solidFill>
              </a:rPr>
              <a:t>Perception of pitch and timbre by musically trained and untrained listeners.</a:t>
            </a:r>
            <a:r>
              <a:rPr b="1" lang="en" sz="1600">
                <a:solidFill>
                  <a:schemeClr val="dk1"/>
                </a:solidFill>
              </a:rPr>
              <a:t> Journal of experimental psychology: human perception and performance, 20(5), 976.</a:t>
            </a:r>
            <a:endParaRPr b="1" sz="1600">
              <a:solidFill>
                <a:schemeClr val="dk1"/>
              </a:solidFill>
            </a:endParaRPr>
          </a:p>
          <a:p>
            <a:pPr indent="0" lvl="0" marL="0" rtl="0" algn="l">
              <a:lnSpc>
                <a:spcPct val="115000"/>
              </a:lnSpc>
              <a:spcBef>
                <a:spcPts val="10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1"/>
          <p:cNvSpPr txBox="1"/>
          <p:nvPr>
            <p:ph type="title"/>
          </p:nvPr>
        </p:nvSpPr>
        <p:spPr>
          <a:xfrm>
            <a:off x="824250" y="12824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Polyphonic Timbre</a:t>
            </a:r>
            <a:endParaRPr/>
          </a:p>
        </p:txBody>
      </p:sp>
      <p:sp>
        <p:nvSpPr>
          <p:cNvPr id="163" name="Google Shape;163;p21"/>
          <p:cNvSpPr txBox="1"/>
          <p:nvPr>
            <p:ph idx="1" type="body"/>
          </p:nvPr>
        </p:nvSpPr>
        <p:spPr>
          <a:xfrm>
            <a:off x="727650" y="2132850"/>
            <a:ext cx="7688700" cy="2487300"/>
          </a:xfrm>
          <a:prstGeom prst="rect">
            <a:avLst/>
          </a:prstGeom>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SzPts val="1700"/>
              <a:buAutoNum type="arabicPeriod"/>
            </a:pPr>
            <a:r>
              <a:rPr lang="en" sz="1500"/>
              <a:t>This paper provides us </a:t>
            </a:r>
            <a:r>
              <a:rPr lang="en" sz="1500"/>
              <a:t>with</a:t>
            </a:r>
            <a:r>
              <a:rPr lang="en" sz="1500"/>
              <a:t> the introduction on multidimensional timbre space</a:t>
            </a:r>
            <a:endParaRPr sz="1500"/>
          </a:p>
          <a:p>
            <a:pPr indent="-323850" lvl="0" marL="457200" rtl="0" algn="l">
              <a:lnSpc>
                <a:spcPct val="150000"/>
              </a:lnSpc>
              <a:spcBef>
                <a:spcPts val="0"/>
              </a:spcBef>
              <a:spcAft>
                <a:spcPts val="0"/>
              </a:spcAft>
              <a:buSzPts val="1500"/>
              <a:buAutoNum type="arabicPeriod"/>
            </a:pPr>
            <a:r>
              <a:rPr lang="en" sz="1500"/>
              <a:t>The aim of the work was to investigate</a:t>
            </a:r>
            <a:endParaRPr sz="1500"/>
          </a:p>
          <a:p>
            <a:pPr indent="-323850" lvl="1" marL="914400" rtl="0" algn="l">
              <a:lnSpc>
                <a:spcPct val="150000"/>
              </a:lnSpc>
              <a:spcBef>
                <a:spcPts val="0"/>
              </a:spcBef>
              <a:spcAft>
                <a:spcPts val="0"/>
              </a:spcAft>
              <a:buSzPts val="1500"/>
              <a:buAutoNum type="alphaLcPeriod"/>
            </a:pPr>
            <a:r>
              <a:rPr lang="en" sz="1500"/>
              <a:t>the consistency and predictability of semantic associations of listeners to polyphonic timbre</a:t>
            </a:r>
            <a:endParaRPr sz="1500"/>
          </a:p>
          <a:p>
            <a:pPr indent="-323850" lvl="1" marL="914400" rtl="0" algn="l">
              <a:lnSpc>
                <a:spcPct val="150000"/>
              </a:lnSpc>
              <a:spcBef>
                <a:spcPts val="0"/>
              </a:spcBef>
              <a:spcAft>
                <a:spcPts val="0"/>
              </a:spcAft>
              <a:buSzPts val="1500"/>
              <a:buAutoNum type="alphaLcPeriod"/>
            </a:pPr>
            <a:r>
              <a:rPr lang="en" sz="1500"/>
              <a:t>to determine the most salient features of polyphonic timbre perception by investigating the descriptive auditory qualities of music </a:t>
            </a:r>
            <a:endParaRPr sz="1500"/>
          </a:p>
          <a:p>
            <a:pPr indent="-323850" lvl="1" marL="914400" rtl="0" algn="l">
              <a:lnSpc>
                <a:spcPct val="150000"/>
              </a:lnSpc>
              <a:spcBef>
                <a:spcPts val="0"/>
              </a:spcBef>
              <a:spcAft>
                <a:spcPts val="0"/>
              </a:spcAft>
              <a:buSzPts val="1500"/>
              <a:buAutoNum type="alphaLcPeriod"/>
            </a:pPr>
            <a:r>
              <a:rPr lang="en" sz="1500"/>
              <a:t>mapping acoustic features to these descriptors</a:t>
            </a:r>
            <a:endParaRPr sz="1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2"/>
          <p:cNvSpPr txBox="1"/>
          <p:nvPr>
            <p:ph idx="1" type="body"/>
          </p:nvPr>
        </p:nvSpPr>
        <p:spPr>
          <a:xfrm>
            <a:off x="727650" y="1239375"/>
            <a:ext cx="7688700" cy="37671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en" sz="1400"/>
              <a:t>With results from experiment with participants, the following 8 scales were selected for the perceptual task:</a:t>
            </a:r>
            <a:endParaRPr sz="1400"/>
          </a:p>
          <a:p>
            <a:pPr indent="-330200" lvl="1" marL="914400" rtl="0" algn="l">
              <a:lnSpc>
                <a:spcPct val="150000"/>
              </a:lnSpc>
              <a:spcBef>
                <a:spcPts val="0"/>
              </a:spcBef>
              <a:spcAft>
                <a:spcPts val="0"/>
              </a:spcAft>
              <a:buSzPts val="1600"/>
              <a:buChar char="➢"/>
            </a:pPr>
            <a:r>
              <a:rPr lang="en" sz="1400"/>
              <a:t> ‘Colorful-Colorless,’‘Warm-Cold,’ ‘Dark-Bright,’ ‘Acoustic-Synthetic,’ ‘Soft-Hard,’ ‘Strong-Weak,’ Empty-Full,’ and ‘High Energy-Low Energy’</a:t>
            </a:r>
            <a:endParaRPr sz="1400"/>
          </a:p>
          <a:p>
            <a:pPr indent="-317500" lvl="0" marL="457200" rtl="0" algn="l">
              <a:lnSpc>
                <a:spcPct val="150000"/>
              </a:lnSpc>
              <a:spcBef>
                <a:spcPts val="0"/>
              </a:spcBef>
              <a:spcAft>
                <a:spcPts val="0"/>
              </a:spcAft>
              <a:buSzPts val="1400"/>
              <a:buChar char="❖"/>
            </a:pPr>
            <a:r>
              <a:rPr lang="en" sz="1400"/>
              <a:t>Based on the Inter-scale correlations(ISC) given in this paper, these 8 scales were reduced to 5 scales due to the restrictions of our project (The scales with less ISC are selected)</a:t>
            </a:r>
            <a:endParaRPr sz="1400"/>
          </a:p>
          <a:p>
            <a:pPr indent="-317500" lvl="1" marL="914400" rtl="0" algn="l">
              <a:lnSpc>
                <a:spcPct val="150000"/>
              </a:lnSpc>
              <a:spcBef>
                <a:spcPts val="0"/>
              </a:spcBef>
              <a:spcAft>
                <a:spcPts val="0"/>
              </a:spcAft>
              <a:buSzPts val="1400"/>
              <a:buChar char="➢"/>
            </a:pPr>
            <a:r>
              <a:rPr lang="en" sz="1400"/>
              <a:t>Warm - Cold</a:t>
            </a:r>
            <a:endParaRPr sz="1400"/>
          </a:p>
          <a:p>
            <a:pPr indent="-317500" lvl="1" marL="914400" rtl="0" algn="l">
              <a:lnSpc>
                <a:spcPct val="150000"/>
              </a:lnSpc>
              <a:spcBef>
                <a:spcPts val="0"/>
              </a:spcBef>
              <a:spcAft>
                <a:spcPts val="0"/>
              </a:spcAft>
              <a:buSzPts val="1400"/>
              <a:buChar char="➢"/>
            </a:pPr>
            <a:r>
              <a:rPr lang="en" sz="1400"/>
              <a:t>Acoustic - Synthetic</a:t>
            </a:r>
            <a:endParaRPr sz="1400"/>
          </a:p>
          <a:p>
            <a:pPr indent="-317500" lvl="1" marL="914400" rtl="0" algn="l">
              <a:lnSpc>
                <a:spcPct val="150000"/>
              </a:lnSpc>
              <a:spcBef>
                <a:spcPts val="0"/>
              </a:spcBef>
              <a:spcAft>
                <a:spcPts val="0"/>
              </a:spcAft>
              <a:buSzPts val="1400"/>
              <a:buChar char="➢"/>
            </a:pPr>
            <a:r>
              <a:rPr lang="en" sz="1400"/>
              <a:t>Colourful - Colourless</a:t>
            </a:r>
            <a:endParaRPr sz="1400"/>
          </a:p>
          <a:p>
            <a:pPr indent="-317500" lvl="1" marL="914400" rtl="0" algn="l">
              <a:lnSpc>
                <a:spcPct val="150000"/>
              </a:lnSpc>
              <a:spcBef>
                <a:spcPts val="0"/>
              </a:spcBef>
              <a:spcAft>
                <a:spcPts val="0"/>
              </a:spcAft>
              <a:buSzPts val="1400"/>
              <a:buChar char="➢"/>
            </a:pPr>
            <a:r>
              <a:rPr lang="en" sz="1400"/>
              <a:t>Empty - Full</a:t>
            </a:r>
            <a:endParaRPr sz="1400"/>
          </a:p>
          <a:p>
            <a:pPr indent="-317500" lvl="1" marL="914400" rtl="0" algn="l">
              <a:lnSpc>
                <a:spcPct val="150000"/>
              </a:lnSpc>
              <a:spcBef>
                <a:spcPts val="0"/>
              </a:spcBef>
              <a:spcAft>
                <a:spcPts val="0"/>
              </a:spcAft>
              <a:buSzPts val="1400"/>
              <a:buChar char="➢"/>
            </a:pPr>
            <a:r>
              <a:rPr lang="en" sz="1400"/>
              <a:t>High Energy - Low Energy</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3"/>
          <p:cNvSpPr txBox="1"/>
          <p:nvPr>
            <p:ph type="title"/>
          </p:nvPr>
        </p:nvSpPr>
        <p:spPr>
          <a:xfrm>
            <a:off x="727650" y="5217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Selection of Scales</a:t>
            </a:r>
            <a:r>
              <a:rPr lang="en"/>
              <a:t> </a:t>
            </a:r>
            <a:endParaRPr/>
          </a:p>
        </p:txBody>
      </p:sp>
      <p:pic>
        <p:nvPicPr>
          <p:cNvPr id="174" name="Google Shape;174;p23"/>
          <p:cNvPicPr preferRelativeResize="0"/>
          <p:nvPr/>
        </p:nvPicPr>
        <p:blipFill>
          <a:blip r:embed="rId3">
            <a:alphaModFix/>
          </a:blip>
          <a:stretch>
            <a:fillRect/>
          </a:stretch>
        </p:blipFill>
        <p:spPr>
          <a:xfrm>
            <a:off x="124500" y="1656100"/>
            <a:ext cx="8839198" cy="2828235"/>
          </a:xfrm>
          <a:prstGeom prst="rect">
            <a:avLst/>
          </a:prstGeom>
          <a:noFill/>
          <a:ln>
            <a:noFill/>
          </a:ln>
        </p:spPr>
      </p:pic>
      <p:pic>
        <p:nvPicPr>
          <p:cNvPr id="175" name="Google Shape;175;p23"/>
          <p:cNvPicPr preferRelativeResize="0"/>
          <p:nvPr/>
        </p:nvPicPr>
        <p:blipFill>
          <a:blip r:embed="rId4">
            <a:alphaModFix/>
          </a:blip>
          <a:stretch>
            <a:fillRect/>
          </a:stretch>
        </p:blipFill>
        <p:spPr>
          <a:xfrm>
            <a:off x="0" y="1607332"/>
            <a:ext cx="9143999" cy="292576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4"/>
          <p:cNvSpPr txBox="1"/>
          <p:nvPr>
            <p:ph type="title"/>
          </p:nvPr>
        </p:nvSpPr>
        <p:spPr>
          <a:xfrm>
            <a:off x="824250" y="12824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Musicians vs Non-Musicians</a:t>
            </a:r>
            <a:endParaRPr/>
          </a:p>
        </p:txBody>
      </p:sp>
      <p:sp>
        <p:nvSpPr>
          <p:cNvPr id="181" name="Google Shape;181;p24"/>
          <p:cNvSpPr txBox="1"/>
          <p:nvPr>
            <p:ph idx="1" type="body"/>
          </p:nvPr>
        </p:nvSpPr>
        <p:spPr>
          <a:xfrm>
            <a:off x="727650" y="2132850"/>
            <a:ext cx="7688700" cy="2487300"/>
          </a:xfrm>
          <a:prstGeom prst="rect">
            <a:avLst/>
          </a:prstGeom>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SzPts val="1700"/>
              <a:buAutoNum type="arabicPeriod"/>
            </a:pPr>
            <a:r>
              <a:rPr lang="en" sz="1500"/>
              <a:t>The purpose of this study was to explore how pitch and timbre interact in perception in musicians and nonmusicians</a:t>
            </a:r>
            <a:endParaRPr sz="1500"/>
          </a:p>
          <a:p>
            <a:pPr indent="-323850" lvl="0" marL="457200" rtl="0" algn="l">
              <a:lnSpc>
                <a:spcPct val="150000"/>
              </a:lnSpc>
              <a:spcBef>
                <a:spcPts val="0"/>
              </a:spcBef>
              <a:spcAft>
                <a:spcPts val="0"/>
              </a:spcAft>
              <a:buSzPts val="1500"/>
              <a:buAutoNum type="arabicPeriod"/>
            </a:pPr>
            <a:r>
              <a:rPr lang="en" sz="1500"/>
              <a:t>This was done by changing pitch and/or timbre and observing the difference in perception between non-musicians and musicians</a:t>
            </a:r>
            <a:endParaRPr sz="1500"/>
          </a:p>
          <a:p>
            <a:pPr indent="-323850" lvl="0" marL="457200" rtl="0" algn="l">
              <a:lnSpc>
                <a:spcPct val="150000"/>
              </a:lnSpc>
              <a:spcBef>
                <a:spcPts val="0"/>
              </a:spcBef>
              <a:spcAft>
                <a:spcPts val="0"/>
              </a:spcAft>
              <a:buSzPts val="1500"/>
              <a:buAutoNum type="arabicPeriod"/>
            </a:pPr>
            <a:r>
              <a:rPr lang="en" sz="1500"/>
              <a:t>The results of the experiment showed that non-musicians show an asymmetry in which timbre is perceptually more salient than pitch, whereas musicians showed no such bias. </a:t>
            </a:r>
            <a:endParaRPr sz="1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5"/>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Research gap</a:t>
            </a:r>
            <a:endParaRPr/>
          </a:p>
        </p:txBody>
      </p:sp>
      <p:sp>
        <p:nvSpPr>
          <p:cNvPr id="187" name="Google Shape;187;p25"/>
          <p:cNvSpPr txBox="1"/>
          <p:nvPr>
            <p:ph idx="2" type="body"/>
          </p:nvPr>
        </p:nvSpPr>
        <p:spPr>
          <a:xfrm>
            <a:off x="4749025" y="249350"/>
            <a:ext cx="3799500" cy="4624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b="1" lang="en" sz="1600">
                <a:solidFill>
                  <a:schemeClr val="dk1"/>
                </a:solidFill>
              </a:rPr>
              <a:t>The literature review gives information regarding the </a:t>
            </a:r>
            <a:endParaRPr b="1" sz="1600">
              <a:solidFill>
                <a:schemeClr val="dk1"/>
              </a:solidFill>
            </a:endParaRPr>
          </a:p>
          <a:p>
            <a:pPr indent="-330200" lvl="1" marL="914400" rtl="0" algn="l">
              <a:spcBef>
                <a:spcPts val="0"/>
              </a:spcBef>
              <a:spcAft>
                <a:spcPts val="0"/>
              </a:spcAft>
              <a:buClr>
                <a:schemeClr val="dk1"/>
              </a:buClr>
              <a:buSzPts val="1600"/>
              <a:buChar char="○"/>
            </a:pPr>
            <a:r>
              <a:rPr b="1" lang="en" sz="1600">
                <a:solidFill>
                  <a:schemeClr val="dk1"/>
                </a:solidFill>
              </a:rPr>
              <a:t>perception of multidimensional timbre in music using various perceptual scales</a:t>
            </a:r>
            <a:endParaRPr b="1" sz="1600">
              <a:solidFill>
                <a:schemeClr val="dk1"/>
              </a:solidFill>
            </a:endParaRPr>
          </a:p>
          <a:p>
            <a:pPr indent="-330200" lvl="1" marL="914400" rtl="0" algn="l">
              <a:spcBef>
                <a:spcPts val="0"/>
              </a:spcBef>
              <a:spcAft>
                <a:spcPts val="0"/>
              </a:spcAft>
              <a:buClr>
                <a:schemeClr val="dk1"/>
              </a:buClr>
              <a:buSzPts val="1600"/>
              <a:buChar char="○"/>
            </a:pPr>
            <a:r>
              <a:rPr b="1" lang="en" sz="1600">
                <a:solidFill>
                  <a:schemeClr val="dk1"/>
                </a:solidFill>
              </a:rPr>
              <a:t>effect of pitch on the timbre perception of musicians and non-musicians</a:t>
            </a:r>
            <a:endParaRPr b="1" sz="1600">
              <a:solidFill>
                <a:schemeClr val="dk1"/>
              </a:solidFill>
            </a:endParaRPr>
          </a:p>
          <a:p>
            <a:pPr indent="-330200" lvl="0" marL="457200" rtl="0" algn="l">
              <a:spcBef>
                <a:spcPts val="0"/>
              </a:spcBef>
              <a:spcAft>
                <a:spcPts val="0"/>
              </a:spcAft>
              <a:buClr>
                <a:schemeClr val="dk1"/>
              </a:buClr>
              <a:buSzPts val="1600"/>
              <a:buChar char="●"/>
            </a:pPr>
            <a:r>
              <a:rPr b="1" lang="en" sz="1600">
                <a:solidFill>
                  <a:schemeClr val="dk1"/>
                </a:solidFill>
              </a:rPr>
              <a:t>There is a research gap in the understanding the difference in perception of multidimensional timbre between musicians and non musicians independent from pitch, amplitude, melody and harmony.</a:t>
            </a:r>
            <a:endParaRPr b="1" sz="1600">
              <a:solidFill>
                <a:schemeClr val="dk1"/>
              </a:solidFill>
            </a:endParaRPr>
          </a:p>
          <a:p>
            <a:pPr indent="0" lvl="0" marL="0" rtl="0" algn="l">
              <a:lnSpc>
                <a:spcPct val="115000"/>
              </a:lnSpc>
              <a:spcBef>
                <a:spcPts val="10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